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4"/>
  </p:notesMasterIdLst>
  <p:sldIdLst>
    <p:sldId id="256" r:id="rId2"/>
    <p:sldId id="259" r:id="rId3"/>
    <p:sldId id="291" r:id="rId4"/>
    <p:sldId id="287" r:id="rId5"/>
    <p:sldId id="264" r:id="rId6"/>
    <p:sldId id="278" r:id="rId7"/>
    <p:sldId id="284" r:id="rId8"/>
    <p:sldId id="265" r:id="rId9"/>
    <p:sldId id="279" r:id="rId10"/>
    <p:sldId id="289" r:id="rId11"/>
    <p:sldId id="286" r:id="rId12"/>
    <p:sldId id="277" r:id="rId13"/>
    <p:sldId id="282" r:id="rId14"/>
    <p:sldId id="283" r:id="rId15"/>
    <p:sldId id="274" r:id="rId16"/>
    <p:sldId id="272" r:id="rId17"/>
    <p:sldId id="271" r:id="rId18"/>
    <p:sldId id="275" r:id="rId19"/>
    <p:sldId id="270" r:id="rId20"/>
    <p:sldId id="290" r:id="rId21"/>
    <p:sldId id="273"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580F"/>
    <a:srgbClr val="B2350E"/>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131" d="100"/>
          <a:sy n="131" d="100"/>
        </p:scale>
        <p:origin x="-162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D0B346-D08A-4430-A29B-8F94115BFB79}" type="datetimeFigureOut">
              <a:rPr lang="en-US" smtClean="0"/>
              <a:t>30.04.15</a:t>
            </a:fld>
            <a:endParaRPr lang="en-US"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045C9-D230-4754-811C-A2F7AF7BCA77}" type="slidenum">
              <a:rPr lang="en-US" smtClean="0"/>
              <a:t>‹Nr.›</a:t>
            </a:fld>
            <a:endParaRPr lang="en-US" dirty="0"/>
          </a:p>
        </p:txBody>
      </p:sp>
    </p:spTree>
    <p:extLst>
      <p:ext uri="{BB962C8B-B14F-4D97-AF65-F5344CB8AC3E}">
        <p14:creationId xmlns:p14="http://schemas.microsoft.com/office/powerpoint/2010/main" val="113216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49045C9-D230-4754-811C-A2F7AF7BCA77}" type="slidenum">
              <a:rPr lang="en-US" smtClean="0"/>
              <a:t>1</a:t>
            </a:fld>
            <a:endParaRPr lang="en-US" dirty="0"/>
          </a:p>
        </p:txBody>
      </p:sp>
    </p:spTree>
    <p:extLst>
      <p:ext uri="{BB962C8B-B14F-4D97-AF65-F5344CB8AC3E}">
        <p14:creationId xmlns:p14="http://schemas.microsoft.com/office/powerpoint/2010/main" val="180240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de-DE" smtClean="0"/>
              <a:t>Titelmasterformat durch Klicken bearbeiten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44DA9D6A-7E14-47BF-A898-4439E27E8E6F}" type="datetimeFigureOut">
              <a:rPr lang="en-US" smtClean="0"/>
              <a:t>30.04.15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A5CEEB-1D53-4663-B1BE-D3BEE8C19785}" type="slidenum">
              <a:rPr lang="en-US" smtClean="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44DA9D6A-7E14-47BF-A898-4439E27E8E6F}" type="datetimeFigureOut">
              <a:rPr lang="en-US" smtClean="0"/>
              <a:t>30.04.15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A5CEEB-1D53-4663-B1BE-D3BEE8C19785}" type="slidenum">
              <a:rPr lang="en-US" smtClean="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44DA9D6A-7E14-47BF-A898-4439E27E8E6F}" type="datetimeFigureOut">
              <a:rPr lang="en-US" smtClean="0"/>
              <a:t>30.04.15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A5CEEB-1D53-4663-B1BE-D3BEE8C19785}" type="slidenum">
              <a:rPr lang="en-US" smtClean="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4DA9D6A-7E14-47BF-A898-4439E27E8E6F}" type="datetimeFigureOut">
              <a:rPr lang="en-US" smtClean="0"/>
              <a:t>30.04.15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A5CEEB-1D53-4663-B1BE-D3BEE8C19785}" type="slidenum">
              <a:rPr lang="en-US" smtClean="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mtClean="0"/>
              <a:t>Titelmasterformat durch Klicken bearbeiten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de-DE" smtClean="0"/>
              <a:t>Textmasterformat bearbeiten</a:t>
            </a:r>
          </a:p>
        </p:txBody>
      </p:sp>
      <p:sp>
        <p:nvSpPr>
          <p:cNvPr id="4" name="Date Placeholder 3"/>
          <p:cNvSpPr>
            <a:spLocks noGrp="1"/>
          </p:cNvSpPr>
          <p:nvPr>
            <p:ph type="dt" sz="half" idx="10"/>
          </p:nvPr>
        </p:nvSpPr>
        <p:spPr/>
        <p:txBody>
          <a:bodyPr/>
          <a:lstStyle/>
          <a:p>
            <a:fld id="{44DA9D6A-7E14-47BF-A898-4439E27E8E6F}" type="datetimeFigureOut">
              <a:rPr lang="en-US" smtClean="0"/>
              <a:t>30.04.15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A5CEEB-1D53-4663-B1BE-D3BEE8C19785}" type="slidenum">
              <a:rPr lang="en-US" smtClean="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44DA9D6A-7E14-47BF-A898-4439E27E8E6F}" type="datetimeFigureOut">
              <a:rPr lang="en-US" smtClean="0"/>
              <a:t>30.04.15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A5CEEB-1D53-4663-B1BE-D3BEE8C19785}" type="slidenum">
              <a:rPr lang="en-US" smtClean="0"/>
              <a:t>‹Nr.›</a:t>
            </a:fld>
            <a:endParaRPr lang="en-US" dirty="0"/>
          </a:p>
        </p:txBody>
      </p:sp>
      <p:sp>
        <p:nvSpPr>
          <p:cNvPr id="8" name="Title 7"/>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de-DE" smtClean="0"/>
              <a:t>Textmasterformat bearbeiten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de-DE" smtClean="0"/>
              <a:t>Textmasterformat bearbeiten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4DA9D6A-7E14-47BF-A898-4439E27E8E6F}" type="datetimeFigureOut">
              <a:rPr lang="en-US" smtClean="0"/>
              <a:t>30.04.15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A5CEEB-1D53-4663-B1BE-D3BEE8C19785}" type="slidenum">
              <a:rPr lang="en-US" smtClean="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44DA9D6A-7E14-47BF-A898-4439E27E8E6F}" type="datetimeFigureOut">
              <a:rPr lang="en-US" smtClean="0"/>
              <a:t>30.04.15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A5CEEB-1D53-4663-B1BE-D3BEE8C19785}" type="slidenum">
              <a:rPr lang="en-US" smtClean="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A9D6A-7E14-47BF-A898-4439E27E8E6F}" type="datetimeFigureOut">
              <a:rPr lang="en-US" smtClean="0"/>
              <a:t>30.04.15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A5CEEB-1D53-4663-B1BE-D3BEE8C19785}" type="slidenum">
              <a:rPr lang="en-US" smtClean="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mtClean="0"/>
              <a:t>Titelmasterformat durch Klicken bearbeiten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de-DE" smtClean="0"/>
              <a:t>Textmasterformat bearbeiten</a:t>
            </a:r>
          </a:p>
        </p:txBody>
      </p:sp>
      <p:sp>
        <p:nvSpPr>
          <p:cNvPr id="5" name="Date Placeholder 4"/>
          <p:cNvSpPr>
            <a:spLocks noGrp="1"/>
          </p:cNvSpPr>
          <p:nvPr>
            <p:ph type="dt" sz="half" idx="10"/>
          </p:nvPr>
        </p:nvSpPr>
        <p:spPr/>
        <p:txBody>
          <a:bodyPr/>
          <a:lstStyle/>
          <a:p>
            <a:fld id="{44DA9D6A-7E14-47BF-A898-4439E27E8E6F}" type="datetimeFigureOut">
              <a:rPr lang="en-US" smtClean="0"/>
              <a:t>30.04.15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5A5CEEB-1D53-4663-B1BE-D3BEE8C19785}" type="slidenum">
              <a:rPr lang="en-US" smtClean="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de-DE" dirty="0" smtClean="0"/>
              <a:t>Bild durch Klicken auf Symbol hinzufügen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44DA9D6A-7E14-47BF-A898-4439E27E8E6F}" type="datetimeFigureOut">
              <a:rPr lang="en-US" smtClean="0"/>
              <a:t>30.04.15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A5CEEB-1D53-4663-B1BE-D3BEE8C19785}" type="slidenum">
              <a:rPr lang="en-US" smtClean="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4DA9D6A-7E14-47BF-A898-4439E27E8E6F}" type="datetimeFigureOut">
              <a:rPr lang="en-US" smtClean="0"/>
              <a:t>30.04.15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5A5CEEB-1D53-4663-B1BE-D3BEE8C19785}" type="slidenum">
              <a:rPr lang="en-US" smtClean="0"/>
              <a:t>‹Nr.›</a:t>
            </a:fld>
            <a:endParaRPr lang="en-US" dirty="0"/>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sz="4800" dirty="0" smtClean="0">
                <a:solidFill>
                  <a:srgbClr val="FF0000"/>
                </a:solidFill>
              </a:rPr>
              <a:t>(Auch) das ist Kindergarten</a:t>
            </a:r>
            <a:endParaRPr lang="en-US" sz="4800" dirty="0">
              <a:solidFill>
                <a:srgbClr val="FF0000"/>
              </a:solidFill>
            </a:endParaRPr>
          </a:p>
        </p:txBody>
      </p:sp>
      <p:sp>
        <p:nvSpPr>
          <p:cNvPr id="3" name="Untertitel 2"/>
          <p:cNvSpPr>
            <a:spLocks noGrp="1"/>
          </p:cNvSpPr>
          <p:nvPr>
            <p:ph type="subTitle" idx="1"/>
          </p:nvPr>
        </p:nvSpPr>
        <p:spPr>
          <a:xfrm rot="360000">
            <a:off x="3176148" y="4916293"/>
            <a:ext cx="4416561" cy="1183450"/>
          </a:xfrm>
        </p:spPr>
        <p:txBody>
          <a:bodyPr>
            <a:noAutofit/>
          </a:bodyPr>
          <a:lstStyle/>
          <a:p>
            <a:r>
              <a:rPr lang="de-CH" sz="1800" b="1" dirty="0" smtClean="0">
                <a:solidFill>
                  <a:schemeClr val="accent2">
                    <a:lumMod val="75000"/>
                  </a:schemeClr>
                </a:solidFill>
              </a:rPr>
              <a:t>Ein</a:t>
            </a:r>
            <a:r>
              <a:rPr lang="de-CH" sz="1800" b="1" dirty="0" smtClean="0">
                <a:solidFill>
                  <a:srgbClr val="0070C0"/>
                </a:solidFill>
              </a:rPr>
              <a:t> kleiner </a:t>
            </a:r>
            <a:r>
              <a:rPr lang="de-CH" sz="1800" b="1" dirty="0" smtClean="0">
                <a:solidFill>
                  <a:srgbClr val="002060"/>
                </a:solidFill>
              </a:rPr>
              <a:t>Einblick</a:t>
            </a:r>
            <a:r>
              <a:rPr lang="de-CH" sz="1800" b="1" dirty="0" smtClean="0">
                <a:solidFill>
                  <a:srgbClr val="0070C0"/>
                </a:solidFill>
              </a:rPr>
              <a:t> </a:t>
            </a:r>
            <a:r>
              <a:rPr lang="de-CH" sz="1800" b="1" dirty="0" smtClean="0">
                <a:solidFill>
                  <a:schemeClr val="accent4">
                    <a:lumMod val="50000"/>
                  </a:schemeClr>
                </a:solidFill>
              </a:rPr>
              <a:t>in</a:t>
            </a:r>
            <a:r>
              <a:rPr lang="de-CH" sz="1800" b="1" dirty="0" smtClean="0">
                <a:solidFill>
                  <a:srgbClr val="0070C0"/>
                </a:solidFill>
              </a:rPr>
              <a:t> </a:t>
            </a:r>
            <a:r>
              <a:rPr lang="de-CH" sz="1800" b="1" dirty="0" smtClean="0">
                <a:solidFill>
                  <a:srgbClr val="FF0000"/>
                </a:solidFill>
              </a:rPr>
              <a:t>unseren</a:t>
            </a:r>
            <a:r>
              <a:rPr lang="de-CH" sz="1800" b="1" dirty="0" smtClean="0">
                <a:solidFill>
                  <a:srgbClr val="0070C0"/>
                </a:solidFill>
              </a:rPr>
              <a:t> </a:t>
            </a:r>
            <a:r>
              <a:rPr lang="de-CH" sz="1800" b="1" dirty="0" smtClean="0">
                <a:solidFill>
                  <a:srgbClr val="B1580F"/>
                </a:solidFill>
              </a:rPr>
              <a:t>bunten</a:t>
            </a:r>
            <a:r>
              <a:rPr lang="de-CH" sz="1800" b="1" dirty="0">
                <a:solidFill>
                  <a:srgbClr val="0070C0"/>
                </a:solidFill>
              </a:rPr>
              <a:t> </a:t>
            </a:r>
            <a:r>
              <a:rPr lang="de-CH" sz="1800" b="1" dirty="0" smtClean="0">
                <a:solidFill>
                  <a:schemeClr val="accent2">
                    <a:lumMod val="50000"/>
                  </a:schemeClr>
                </a:solidFill>
              </a:rPr>
              <a:t>Alltag</a:t>
            </a:r>
            <a:endParaRPr lang="en-US" sz="1800" b="1" dirty="0">
              <a:solidFill>
                <a:schemeClr val="accent2">
                  <a:lumMod val="50000"/>
                </a:schemeClr>
              </a:solidFill>
            </a:endParaRPr>
          </a:p>
        </p:txBody>
      </p:sp>
    </p:spTree>
    <p:extLst>
      <p:ext uri="{BB962C8B-B14F-4D97-AF65-F5344CB8AC3E}">
        <p14:creationId xmlns:p14="http://schemas.microsoft.com/office/powerpoint/2010/main" val="189215577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21337403">
            <a:off x="313039" y="1138286"/>
            <a:ext cx="4530475" cy="3397856"/>
          </a:xfrm>
        </p:spPr>
      </p:pic>
      <p:pic>
        <p:nvPicPr>
          <p:cNvPr id="6" name="Inhaltsplatzhalt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227927">
            <a:off x="5429585" y="362751"/>
            <a:ext cx="3223448" cy="4257839"/>
          </a:xfrm>
        </p:spPr>
      </p:pic>
      <p:sp>
        <p:nvSpPr>
          <p:cNvPr id="4" name="Titel 3"/>
          <p:cNvSpPr>
            <a:spLocks noGrp="1"/>
          </p:cNvSpPr>
          <p:nvPr>
            <p:ph type="title"/>
          </p:nvPr>
        </p:nvSpPr>
        <p:spPr/>
        <p:txBody>
          <a:bodyPr/>
          <a:lstStyle/>
          <a:p>
            <a:endParaRPr lang="en-US"/>
          </a:p>
        </p:txBody>
      </p:sp>
    </p:spTree>
    <p:extLst>
      <p:ext uri="{BB962C8B-B14F-4D97-AF65-F5344CB8AC3E}">
        <p14:creationId xmlns:p14="http://schemas.microsoft.com/office/powerpoint/2010/main" val="9711614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866998">
            <a:off x="2268184" y="899037"/>
            <a:ext cx="4399343" cy="3446939"/>
          </a:xfrm>
        </p:spPr>
      </p:pic>
    </p:spTree>
    <p:extLst>
      <p:ext uri="{BB962C8B-B14F-4D97-AF65-F5344CB8AC3E}">
        <p14:creationId xmlns:p14="http://schemas.microsoft.com/office/powerpoint/2010/main" val="68471872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90026">
            <a:off x="4242206" y="823482"/>
            <a:ext cx="4522838" cy="3939767"/>
          </a:xfrm>
        </p:spPr>
      </p:pic>
      <p:sp>
        <p:nvSpPr>
          <p:cNvPr id="4" name="Titel 3"/>
          <p:cNvSpPr>
            <a:spLocks noGrp="1"/>
          </p:cNvSpPr>
          <p:nvPr>
            <p:ph type="title"/>
          </p:nvPr>
        </p:nvSpPr>
        <p:spPr/>
        <p:txBody>
          <a:bodyPr/>
          <a:lstStyle/>
          <a:p>
            <a:endParaRPr lang="en-US" dirty="0">
              <a:solidFill>
                <a:srgbClr val="FF0000"/>
              </a:solidFill>
            </a:endParaRPr>
          </a:p>
        </p:txBody>
      </p:sp>
      <p:pic>
        <p:nvPicPr>
          <p:cNvPr id="3" name="Inhaltsplatzhalt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247709" y="1055416"/>
            <a:ext cx="3901446" cy="2926085"/>
          </a:xfrm>
        </p:spPr>
      </p:pic>
    </p:spTree>
    <p:extLst>
      <p:ext uri="{BB962C8B-B14F-4D97-AF65-F5344CB8AC3E}">
        <p14:creationId xmlns:p14="http://schemas.microsoft.com/office/powerpoint/2010/main" val="367776754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solidFill>
                  <a:schemeClr val="accent2">
                    <a:lumMod val="75000"/>
                  </a:schemeClr>
                </a:solidFill>
              </a:rPr>
              <a:t>Wir erziehen </a:t>
            </a:r>
            <a:endParaRPr lang="en-US" dirty="0">
              <a:solidFill>
                <a:schemeClr val="accent2">
                  <a:lumMod val="75000"/>
                </a:schemeClr>
              </a:solidFill>
            </a:endParaRPr>
          </a:p>
        </p:txBody>
      </p:sp>
      <p:sp>
        <p:nvSpPr>
          <p:cNvPr id="3" name="Untertitel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99053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560" y="332656"/>
            <a:ext cx="7565464" cy="830992"/>
          </a:xfrm>
        </p:spPr>
        <p:txBody>
          <a:bodyPr/>
          <a:lstStyle/>
          <a:p>
            <a:pPr algn="ctr"/>
            <a:r>
              <a:rPr lang="de-CH" dirty="0">
                <a:solidFill>
                  <a:schemeClr val="accent4">
                    <a:lumMod val="75000"/>
                  </a:schemeClr>
                </a:solidFill>
              </a:rPr>
              <a:t> </a:t>
            </a:r>
            <a:r>
              <a:rPr lang="de-CH" dirty="0" smtClean="0">
                <a:solidFill>
                  <a:schemeClr val="accent4">
                    <a:lumMod val="75000"/>
                  </a:schemeClr>
                </a:solidFill>
              </a:rPr>
              <a:t>         Von</a:t>
            </a:r>
            <a:br>
              <a:rPr lang="de-CH" dirty="0" smtClean="0">
                <a:solidFill>
                  <a:schemeClr val="accent4">
                    <a:lumMod val="75000"/>
                  </a:schemeClr>
                </a:solidFill>
              </a:rPr>
            </a:br>
            <a:r>
              <a:rPr lang="de-CH" dirty="0" smtClean="0">
                <a:solidFill>
                  <a:schemeClr val="accent4">
                    <a:lumMod val="75000"/>
                  </a:schemeClr>
                </a:solidFill>
              </a:rPr>
              <a:t>a WIE Abfall                </a:t>
            </a:r>
            <a:r>
              <a:rPr lang="de-CH" sz="1400" dirty="0" smtClean="0">
                <a:solidFill>
                  <a:schemeClr val="accent4">
                    <a:lumMod val="75000"/>
                  </a:schemeClr>
                </a:solidFill>
              </a:rPr>
              <a:t>bis  </a:t>
            </a:r>
            <a:r>
              <a:rPr lang="de-CH" dirty="0" smtClean="0">
                <a:solidFill>
                  <a:schemeClr val="accent4">
                    <a:lumMod val="75000"/>
                  </a:schemeClr>
                </a:solidFill>
              </a:rPr>
              <a:t>       z WIE </a:t>
            </a:r>
            <a:r>
              <a:rPr lang="de-CH" dirty="0" err="1" smtClean="0">
                <a:solidFill>
                  <a:schemeClr val="accent4">
                    <a:lumMod val="75000"/>
                  </a:schemeClr>
                </a:solidFill>
              </a:rPr>
              <a:t>ZnÜÜNI</a:t>
            </a:r>
            <a:endParaRPr lang="en-US" dirty="0">
              <a:solidFill>
                <a:schemeClr val="accent4">
                  <a:lumMod val="75000"/>
                </a:schemeClr>
              </a:solidFill>
            </a:endParaRPr>
          </a:p>
        </p:txBody>
      </p:sp>
      <p:pic>
        <p:nvPicPr>
          <p:cNvPr id="10" name="Inhaltsplatzhalt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64088" y="1268760"/>
            <a:ext cx="2787286" cy="3713162"/>
          </a:xfrm>
        </p:spPr>
      </p:pic>
      <p:sp>
        <p:nvSpPr>
          <p:cNvPr id="2" name="Inhaltsplatzhalter 1"/>
          <p:cNvSpPr>
            <a:spLocks noGrp="1"/>
          </p:cNvSpPr>
          <p:nvPr>
            <p:ph sz="half" idx="2"/>
          </p:nvPr>
        </p:nvSpPr>
        <p:spPr>
          <a:xfrm>
            <a:off x="6372200" y="1772816"/>
            <a:ext cx="1528216" cy="3036928"/>
          </a:xfrm>
        </p:spPr>
        <p:txBody>
          <a:bodyPr/>
          <a:lstStyle/>
          <a:p>
            <a:endParaRPr lang="en-US" dirty="0"/>
          </a:p>
        </p:txBody>
      </p:sp>
      <p:pic>
        <p:nvPicPr>
          <p:cNvPr id="7" name="Inhaltsplatzhalt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84784"/>
            <a:ext cx="3984104" cy="2988078"/>
          </a:xfrm>
          <a:prstGeom prst="rect">
            <a:avLst/>
          </a:prstGeom>
        </p:spPr>
      </p:pic>
    </p:spTree>
    <p:extLst>
      <p:ext uri="{BB962C8B-B14F-4D97-AF65-F5344CB8AC3E}">
        <p14:creationId xmlns:p14="http://schemas.microsoft.com/office/powerpoint/2010/main" val="145820963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988840"/>
            <a:ext cx="7520940" cy="1263040"/>
          </a:xfrm>
        </p:spPr>
        <p:txBody>
          <a:bodyPr/>
          <a:lstStyle/>
          <a:p>
            <a:pPr algn="ctr"/>
            <a:r>
              <a:rPr lang="de-CH" dirty="0" smtClean="0">
                <a:solidFill>
                  <a:schemeClr val="accent2">
                    <a:lumMod val="50000"/>
                  </a:schemeClr>
                </a:solidFill>
              </a:rPr>
              <a:t>Doch manchmal arbeiten wir auch.</a:t>
            </a:r>
            <a:br>
              <a:rPr lang="de-CH" dirty="0" smtClean="0">
                <a:solidFill>
                  <a:schemeClr val="accent2">
                    <a:lumMod val="50000"/>
                  </a:schemeClr>
                </a:solidFill>
              </a:rPr>
            </a:br>
            <a:r>
              <a:rPr lang="de-CH" dirty="0" smtClean="0">
                <a:solidFill>
                  <a:schemeClr val="accent2">
                    <a:lumMod val="50000"/>
                  </a:schemeClr>
                </a:solidFill>
              </a:rPr>
              <a:t/>
            </a:r>
            <a:br>
              <a:rPr lang="de-CH" dirty="0" smtClean="0">
                <a:solidFill>
                  <a:schemeClr val="accent2">
                    <a:lumMod val="50000"/>
                  </a:schemeClr>
                </a:solidFill>
              </a:rPr>
            </a:br>
            <a:r>
              <a:rPr lang="de-CH" sz="4000" dirty="0" smtClean="0">
                <a:solidFill>
                  <a:schemeClr val="accent2">
                    <a:lumMod val="50000"/>
                  </a:schemeClr>
                </a:solidFill>
              </a:rPr>
              <a:t>Wenn wir richtig arbeiten, </a:t>
            </a:r>
            <a:br>
              <a:rPr lang="de-CH" sz="4000" dirty="0" smtClean="0">
                <a:solidFill>
                  <a:schemeClr val="accent2">
                    <a:lumMod val="50000"/>
                  </a:schemeClr>
                </a:solidFill>
              </a:rPr>
            </a:br>
            <a:r>
              <a:rPr lang="de-CH" sz="4000" dirty="0" smtClean="0">
                <a:solidFill>
                  <a:schemeClr val="accent2">
                    <a:lumMod val="50000"/>
                  </a:schemeClr>
                </a:solidFill>
              </a:rPr>
              <a:t>dann spielen unsere </a:t>
            </a:r>
            <a:r>
              <a:rPr lang="de-CH" sz="4000" dirty="0" err="1" smtClean="0">
                <a:solidFill>
                  <a:schemeClr val="accent2">
                    <a:lumMod val="50000"/>
                  </a:schemeClr>
                </a:solidFill>
              </a:rPr>
              <a:t>kinder</a:t>
            </a:r>
            <a:r>
              <a:rPr lang="de-CH" sz="4000" dirty="0" smtClean="0">
                <a:solidFill>
                  <a:schemeClr val="accent2">
                    <a:lumMod val="50000"/>
                  </a:schemeClr>
                </a:solidFill>
              </a:rPr>
              <a:t>.</a:t>
            </a:r>
            <a:br>
              <a:rPr lang="de-CH" sz="4000" dirty="0" smtClean="0">
                <a:solidFill>
                  <a:schemeClr val="accent2">
                    <a:lumMod val="50000"/>
                  </a:schemeClr>
                </a:solidFill>
              </a:rPr>
            </a:br>
            <a:r>
              <a:rPr lang="de-CH" dirty="0">
                <a:solidFill>
                  <a:schemeClr val="accent2">
                    <a:lumMod val="50000"/>
                  </a:schemeClr>
                </a:solidFill>
              </a:rPr>
              <a:t/>
            </a:r>
            <a:br>
              <a:rPr lang="de-CH" dirty="0">
                <a:solidFill>
                  <a:schemeClr val="accent2">
                    <a:lumMod val="50000"/>
                  </a:schemeClr>
                </a:solidFill>
              </a:rPr>
            </a:br>
            <a:r>
              <a:rPr lang="de-CH" dirty="0" smtClean="0">
                <a:solidFill>
                  <a:schemeClr val="accent2">
                    <a:lumMod val="50000"/>
                  </a:schemeClr>
                </a:solidFill>
              </a:rPr>
              <a:t>Nachfolgend ein paar </a:t>
            </a:r>
            <a:r>
              <a:rPr lang="de-CH" dirty="0" err="1" smtClean="0">
                <a:solidFill>
                  <a:schemeClr val="accent2">
                    <a:lumMod val="50000"/>
                  </a:schemeClr>
                </a:solidFill>
              </a:rPr>
              <a:t>beispiele</a:t>
            </a:r>
            <a:r>
              <a:rPr lang="de-CH" dirty="0" smtClean="0">
                <a:solidFill>
                  <a:schemeClr val="accent2">
                    <a:lumMod val="50000"/>
                  </a:schemeClr>
                </a:solidFill>
              </a:rPr>
              <a:t/>
            </a:r>
            <a:br>
              <a:rPr lang="de-CH" dirty="0" smtClean="0">
                <a:solidFill>
                  <a:schemeClr val="accent2">
                    <a:lumMod val="50000"/>
                  </a:schemeClr>
                </a:solidFill>
              </a:rPr>
            </a:br>
            <a:r>
              <a:rPr lang="de-CH" sz="1600" dirty="0" smtClean="0">
                <a:solidFill>
                  <a:schemeClr val="accent2">
                    <a:lumMod val="50000"/>
                  </a:schemeClr>
                </a:solidFill>
              </a:rPr>
              <a:t>mit </a:t>
            </a:r>
            <a:r>
              <a:rPr lang="de-CH" sz="1600" dirty="0" err="1" smtClean="0">
                <a:solidFill>
                  <a:schemeClr val="accent2">
                    <a:lumMod val="50000"/>
                  </a:schemeClr>
                </a:solidFill>
              </a:rPr>
              <a:t>zitaten</a:t>
            </a:r>
            <a:r>
              <a:rPr lang="de-CH" sz="1600" dirty="0" smtClean="0">
                <a:solidFill>
                  <a:schemeClr val="accent2">
                    <a:lumMod val="50000"/>
                  </a:schemeClr>
                </a:solidFill>
              </a:rPr>
              <a:t> von gelehrten unterlegt</a:t>
            </a:r>
            <a:endParaRPr lang="en-US" sz="1600" dirty="0">
              <a:solidFill>
                <a:schemeClr val="accent2">
                  <a:lumMod val="50000"/>
                </a:schemeClr>
              </a:solidFill>
            </a:endParaRPr>
          </a:p>
        </p:txBody>
      </p:sp>
    </p:spTree>
    <p:extLst>
      <p:ext uri="{BB962C8B-B14F-4D97-AF65-F5344CB8AC3E}">
        <p14:creationId xmlns:p14="http://schemas.microsoft.com/office/powerpoint/2010/main" val="40931676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CH" sz="1800" dirty="0" smtClean="0">
                <a:solidFill>
                  <a:schemeClr val="accent2">
                    <a:lumMod val="75000"/>
                  </a:schemeClr>
                </a:solidFill>
              </a:rPr>
              <a:t/>
            </a:r>
            <a:br>
              <a:rPr lang="de-CH" sz="1800" dirty="0" smtClean="0">
                <a:solidFill>
                  <a:schemeClr val="accent2">
                    <a:lumMod val="75000"/>
                  </a:schemeClr>
                </a:solidFill>
              </a:rPr>
            </a:br>
            <a:r>
              <a:rPr lang="de-CH" sz="1800" dirty="0" smtClean="0">
                <a:solidFill>
                  <a:schemeClr val="accent2">
                    <a:lumMod val="75000"/>
                  </a:schemeClr>
                </a:solidFill>
              </a:rPr>
              <a:t>Spielen </a:t>
            </a:r>
            <a:r>
              <a:rPr lang="de-CH" sz="1800" dirty="0">
                <a:solidFill>
                  <a:schemeClr val="accent2">
                    <a:lumMod val="75000"/>
                  </a:schemeClr>
                </a:solidFill>
              </a:rPr>
              <a:t>ist Experimentieren mit dem Zufall.</a:t>
            </a:r>
            <a:br>
              <a:rPr lang="de-CH" sz="1800" dirty="0">
                <a:solidFill>
                  <a:schemeClr val="accent2">
                    <a:lumMod val="75000"/>
                  </a:schemeClr>
                </a:solidFill>
              </a:rPr>
            </a:br>
            <a:endParaRPr lang="en-US" sz="1800" dirty="0">
              <a:solidFill>
                <a:schemeClr val="accent2">
                  <a:lumMod val="75000"/>
                </a:schemeClr>
              </a:solidFill>
            </a:endParaRPr>
          </a:p>
        </p:txBody>
      </p:sp>
      <p:pic>
        <p:nvPicPr>
          <p:cNvPr id="8" name="Inhaltsplatzhalt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329734">
            <a:off x="4045585" y="1659002"/>
            <a:ext cx="3768931" cy="2721538"/>
          </a:xfrm>
        </p:spPr>
      </p:pic>
      <p:pic>
        <p:nvPicPr>
          <p:cNvPr id="5" name="Inhaltsplatzhalt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16674876">
            <a:off x="25975" y="1413779"/>
            <a:ext cx="3776464" cy="2832348"/>
          </a:xfrm>
        </p:spPr>
      </p:pic>
    </p:spTree>
    <p:extLst>
      <p:ext uri="{BB962C8B-B14F-4D97-AF65-F5344CB8AC3E}">
        <p14:creationId xmlns:p14="http://schemas.microsoft.com/office/powerpoint/2010/main" val="414405828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365760"/>
            <a:ext cx="7520940" cy="1551072"/>
          </a:xfrm>
        </p:spPr>
        <p:txBody>
          <a:bodyPr/>
          <a:lstStyle/>
          <a:p>
            <a:pPr algn="ctr"/>
            <a:r>
              <a:rPr lang="de-CH" sz="1800" dirty="0">
                <a:solidFill>
                  <a:schemeClr val="accent6">
                    <a:lumMod val="50000"/>
                  </a:schemeClr>
                </a:solidFill>
              </a:rPr>
              <a:t>Beim Spiel kann man einen Menschen in einer Stunde besser kennenlernen, als im Gespräch in einem Jahr.</a:t>
            </a:r>
            <a:endParaRPr lang="en-US" sz="1800" dirty="0">
              <a:solidFill>
                <a:schemeClr val="accent6">
                  <a:lumMod val="50000"/>
                </a:schemeClr>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1772816"/>
            <a:ext cx="4485389" cy="3059604"/>
          </a:xfrm>
        </p:spPr>
      </p:pic>
    </p:spTree>
    <p:extLst>
      <p:ext uri="{BB962C8B-B14F-4D97-AF65-F5344CB8AC3E}">
        <p14:creationId xmlns:p14="http://schemas.microsoft.com/office/powerpoint/2010/main" val="167242748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1800" dirty="0" smtClean="0">
                <a:solidFill>
                  <a:schemeClr val="accent3">
                    <a:lumMod val="50000"/>
                  </a:schemeClr>
                </a:solidFill>
              </a:rPr>
              <a:t>Aus der </a:t>
            </a:r>
            <a:r>
              <a:rPr lang="de-CH" sz="1800" dirty="0" err="1" smtClean="0">
                <a:solidFill>
                  <a:schemeClr val="accent3">
                    <a:lumMod val="50000"/>
                  </a:schemeClr>
                </a:solidFill>
              </a:rPr>
              <a:t>art</a:t>
            </a:r>
            <a:r>
              <a:rPr lang="de-CH" sz="1800" dirty="0" smtClean="0">
                <a:solidFill>
                  <a:schemeClr val="accent3">
                    <a:lumMod val="50000"/>
                  </a:schemeClr>
                </a:solidFill>
              </a:rPr>
              <a:t>, wie ein </a:t>
            </a:r>
            <a:r>
              <a:rPr lang="de-CH" sz="1800" dirty="0" err="1" smtClean="0">
                <a:solidFill>
                  <a:schemeClr val="accent3">
                    <a:lumMod val="50000"/>
                  </a:schemeClr>
                </a:solidFill>
              </a:rPr>
              <a:t>kind</a:t>
            </a:r>
            <a:r>
              <a:rPr lang="de-CH" sz="1800" dirty="0" smtClean="0">
                <a:solidFill>
                  <a:schemeClr val="accent3">
                    <a:lumMod val="50000"/>
                  </a:schemeClr>
                </a:solidFill>
              </a:rPr>
              <a:t> spielt, kann man erahnen, wie es als erwachsener seine </a:t>
            </a:r>
            <a:r>
              <a:rPr lang="de-CH" sz="1800" dirty="0" err="1" smtClean="0">
                <a:solidFill>
                  <a:schemeClr val="accent3">
                    <a:lumMod val="50000"/>
                  </a:schemeClr>
                </a:solidFill>
              </a:rPr>
              <a:t>lebensaufgabe</a:t>
            </a:r>
            <a:r>
              <a:rPr lang="de-CH" sz="1800" dirty="0" smtClean="0">
                <a:solidFill>
                  <a:schemeClr val="accent3">
                    <a:lumMod val="50000"/>
                  </a:schemeClr>
                </a:solidFill>
              </a:rPr>
              <a:t> ergreifen wird. (R. Steiner)</a:t>
            </a:r>
            <a:endParaRPr lang="en-US" sz="1800" dirty="0">
              <a:solidFill>
                <a:schemeClr val="accent3">
                  <a:lumMod val="50000"/>
                </a:schemeClr>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628722" y="1555854"/>
            <a:ext cx="3958564" cy="2952328"/>
          </a:xfrm>
        </p:spPr>
      </p:pic>
    </p:spTree>
    <p:extLst>
      <p:ext uri="{BB962C8B-B14F-4D97-AF65-F5344CB8AC3E}">
        <p14:creationId xmlns:p14="http://schemas.microsoft.com/office/powerpoint/2010/main" val="141353598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lgn="ctr"/>
            <a:r>
              <a:rPr lang="de-CH" sz="1800" dirty="0" smtClean="0">
                <a:solidFill>
                  <a:srgbClr val="B1580F"/>
                </a:solidFill>
              </a:rPr>
              <a:t>Die Quelle alles Guten liegt im Spiel</a:t>
            </a:r>
            <a:endParaRPr lang="en-US" sz="1800" dirty="0">
              <a:solidFill>
                <a:srgbClr val="B1580F"/>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6571" y="1268760"/>
            <a:ext cx="4773082" cy="3411190"/>
          </a:xfrm>
        </p:spPr>
      </p:pic>
    </p:spTree>
    <p:extLst>
      <p:ext uri="{BB962C8B-B14F-4D97-AF65-F5344CB8AC3E}">
        <p14:creationId xmlns:p14="http://schemas.microsoft.com/office/powerpoint/2010/main" val="415085390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solidFill>
                  <a:schemeClr val="accent4">
                    <a:lumMod val="50000"/>
                  </a:schemeClr>
                </a:solidFill>
              </a:rPr>
              <a:t>Manche tage sind ganz schön anstrengend, denn</a:t>
            </a:r>
            <a:endParaRPr lang="en-US" dirty="0">
              <a:solidFill>
                <a:schemeClr val="accent4">
                  <a:lumMod val="50000"/>
                </a:schemeClr>
              </a:solidFill>
            </a:endParaRPr>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884034">
            <a:off x="4199278" y="3093278"/>
            <a:ext cx="4344665" cy="3258498"/>
          </a:xfrm>
        </p:spPr>
      </p:pic>
      <p:sp>
        <p:nvSpPr>
          <p:cNvPr id="4" name="Textplatzhalter 3"/>
          <p:cNvSpPr>
            <a:spLocks noGrp="1"/>
          </p:cNvSpPr>
          <p:nvPr>
            <p:ph type="body" sz="half" idx="2"/>
          </p:nvPr>
        </p:nvSpPr>
        <p:spPr/>
        <p:txBody>
          <a:bodyPr>
            <a:normAutofit/>
          </a:bodyPr>
          <a:lstStyle/>
          <a:p>
            <a:r>
              <a:rPr lang="de-CH" sz="2000" dirty="0" smtClean="0">
                <a:solidFill>
                  <a:srgbClr val="FF0000"/>
                </a:solidFill>
              </a:rPr>
              <a:t>Kinder sind sehr kreativ</a:t>
            </a:r>
            <a:endParaRPr lang="en-US" sz="2000" dirty="0">
              <a:solidFill>
                <a:srgbClr val="FF0000"/>
              </a:solidFill>
            </a:endParaRPr>
          </a:p>
        </p:txBody>
      </p:sp>
    </p:spTree>
    <p:extLst>
      <p:ext uri="{BB962C8B-B14F-4D97-AF65-F5344CB8AC3E}">
        <p14:creationId xmlns:p14="http://schemas.microsoft.com/office/powerpoint/2010/main" val="47652467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de-CH" sz="1800" dirty="0" smtClean="0">
                <a:solidFill>
                  <a:srgbClr val="0070C0"/>
                </a:solidFill>
              </a:rPr>
              <a:t/>
            </a:r>
            <a:br>
              <a:rPr lang="de-CH" sz="1800" dirty="0" smtClean="0">
                <a:solidFill>
                  <a:srgbClr val="0070C0"/>
                </a:solidFill>
              </a:rPr>
            </a:br>
            <a:r>
              <a:rPr lang="de-CH" sz="1800" dirty="0" smtClean="0">
                <a:solidFill>
                  <a:srgbClr val="0070C0"/>
                </a:solidFill>
              </a:rPr>
              <a:t>Kunst </a:t>
            </a:r>
            <a:r>
              <a:rPr lang="de-CH" sz="1800" dirty="0">
                <a:solidFill>
                  <a:srgbClr val="0070C0"/>
                </a:solidFill>
              </a:rPr>
              <a:t>gibt es nur </a:t>
            </a:r>
            <a:r>
              <a:rPr lang="de-CH" sz="1800" dirty="0" smtClean="0">
                <a:solidFill>
                  <a:srgbClr val="0070C0"/>
                </a:solidFill>
              </a:rPr>
              <a:t> für </a:t>
            </a:r>
            <a:r>
              <a:rPr lang="de-CH" sz="1800" dirty="0">
                <a:solidFill>
                  <a:srgbClr val="0070C0"/>
                </a:solidFill>
              </a:rPr>
              <a:t>und durch den anderen</a:t>
            </a:r>
            <a:endParaRPr lang="en-US" sz="1800" dirty="0">
              <a:solidFill>
                <a:srgbClr val="0070C0"/>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1439026">
            <a:off x="248183" y="1145630"/>
            <a:ext cx="4040059" cy="302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nhaltsplatzhalt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296933">
            <a:off x="4555108" y="1460860"/>
            <a:ext cx="4325964" cy="3203211"/>
          </a:xfrm>
        </p:spPr>
      </p:pic>
    </p:spTree>
    <p:extLst>
      <p:ext uri="{BB962C8B-B14F-4D97-AF65-F5344CB8AC3E}">
        <p14:creationId xmlns:p14="http://schemas.microsoft.com/office/powerpoint/2010/main" val="6406113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476672"/>
            <a:ext cx="7520940" cy="720080"/>
          </a:xfrm>
        </p:spPr>
        <p:txBody>
          <a:bodyPr/>
          <a:lstStyle/>
          <a:p>
            <a:pPr algn="ctr"/>
            <a:r>
              <a:rPr lang="de-CH" sz="1800" dirty="0" smtClean="0">
                <a:solidFill>
                  <a:schemeClr val="accent1">
                    <a:lumMod val="50000"/>
                  </a:schemeClr>
                </a:solidFill>
              </a:rPr>
              <a:t>Musik ist die gemeinsame </a:t>
            </a:r>
            <a:r>
              <a:rPr lang="de-CH" sz="1800" dirty="0" err="1" smtClean="0">
                <a:solidFill>
                  <a:schemeClr val="accent1">
                    <a:lumMod val="50000"/>
                  </a:schemeClr>
                </a:solidFill>
              </a:rPr>
              <a:t>sprache</a:t>
            </a:r>
            <a:r>
              <a:rPr lang="de-CH" sz="1800" dirty="0" smtClean="0">
                <a:solidFill>
                  <a:schemeClr val="accent1">
                    <a:lumMod val="50000"/>
                  </a:schemeClr>
                </a:solidFill>
              </a:rPr>
              <a:t> der </a:t>
            </a:r>
            <a:r>
              <a:rPr lang="de-CH" sz="1800" dirty="0" err="1" smtClean="0">
                <a:solidFill>
                  <a:schemeClr val="accent1">
                    <a:lumMod val="50000"/>
                  </a:schemeClr>
                </a:solidFill>
              </a:rPr>
              <a:t>menschheit</a:t>
            </a:r>
            <a:endParaRPr lang="en-US" sz="1800" dirty="0">
              <a:solidFill>
                <a:schemeClr val="accent1">
                  <a:lumMod val="50000"/>
                </a:schemeClr>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196752"/>
            <a:ext cx="3903398" cy="3699941"/>
          </a:xfrm>
        </p:spPr>
      </p:pic>
    </p:spTree>
    <p:extLst>
      <p:ext uri="{BB962C8B-B14F-4D97-AF65-F5344CB8AC3E}">
        <p14:creationId xmlns:p14="http://schemas.microsoft.com/office/powerpoint/2010/main" val="111548363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692696"/>
            <a:ext cx="5621248" cy="3960440"/>
          </a:xfrm>
        </p:spPr>
        <p:txBody>
          <a:bodyPr/>
          <a:lstStyle/>
          <a:p>
            <a:r>
              <a:rPr lang="de-CH" sz="2400" b="1" dirty="0" smtClean="0">
                <a:solidFill>
                  <a:srgbClr val="FF0000"/>
                </a:solidFill>
              </a:rPr>
              <a:t>Die spiele der </a:t>
            </a:r>
            <a:r>
              <a:rPr lang="de-CH" sz="2400" b="1" dirty="0" err="1" smtClean="0">
                <a:solidFill>
                  <a:srgbClr val="FF0000"/>
                </a:solidFill>
              </a:rPr>
              <a:t>jugend</a:t>
            </a:r>
            <a:r>
              <a:rPr lang="de-CH" sz="2400" b="1" dirty="0" smtClean="0">
                <a:solidFill>
                  <a:srgbClr val="FF0000"/>
                </a:solidFill>
              </a:rPr>
              <a:t> </a:t>
            </a:r>
            <a:r>
              <a:rPr lang="de-CH" sz="2400" dirty="0" smtClean="0">
                <a:solidFill>
                  <a:schemeClr val="bg2">
                    <a:lumMod val="25000"/>
                  </a:schemeClr>
                </a:solidFill>
              </a:rPr>
              <a:t>sind kein müssiger </a:t>
            </a:r>
            <a:r>
              <a:rPr lang="de-CH" sz="2400" dirty="0" err="1" smtClean="0">
                <a:solidFill>
                  <a:schemeClr val="bg2">
                    <a:lumMod val="25000"/>
                  </a:schemeClr>
                </a:solidFill>
              </a:rPr>
              <a:t>zeitvertreib</a:t>
            </a:r>
            <a:r>
              <a:rPr lang="de-CH" sz="2400" dirty="0" smtClean="0">
                <a:solidFill>
                  <a:schemeClr val="bg2">
                    <a:lumMod val="25000"/>
                  </a:schemeClr>
                </a:solidFill>
              </a:rPr>
              <a:t>, </a:t>
            </a:r>
            <a:br>
              <a:rPr lang="de-CH" sz="2400" dirty="0" smtClean="0">
                <a:solidFill>
                  <a:schemeClr val="bg2">
                    <a:lumMod val="25000"/>
                  </a:schemeClr>
                </a:solidFill>
              </a:rPr>
            </a:br>
            <a:r>
              <a:rPr lang="de-CH" sz="2400" dirty="0" smtClean="0">
                <a:solidFill>
                  <a:schemeClr val="bg2">
                    <a:lumMod val="25000"/>
                  </a:schemeClr>
                </a:solidFill>
              </a:rPr>
              <a:t>sondern sie </a:t>
            </a:r>
            <a:r>
              <a:rPr lang="de-CH" sz="2400" b="1" dirty="0" smtClean="0">
                <a:solidFill>
                  <a:srgbClr val="FF0000"/>
                </a:solidFill>
              </a:rPr>
              <a:t>gehören zu den wichtigsten </a:t>
            </a:r>
            <a:r>
              <a:rPr lang="de-CH" sz="2400" b="1" dirty="0" err="1" smtClean="0">
                <a:solidFill>
                  <a:srgbClr val="FF0000"/>
                </a:solidFill>
              </a:rPr>
              <a:t>erziehungsmitteln</a:t>
            </a:r>
            <a:r>
              <a:rPr lang="de-CH" sz="2400" dirty="0" smtClean="0">
                <a:solidFill>
                  <a:schemeClr val="accent2">
                    <a:lumMod val="75000"/>
                  </a:schemeClr>
                </a:solidFill>
              </a:rPr>
              <a:t>, </a:t>
            </a:r>
            <a:br>
              <a:rPr lang="de-CH" sz="2400" dirty="0" smtClean="0">
                <a:solidFill>
                  <a:schemeClr val="accent2">
                    <a:lumMod val="75000"/>
                  </a:schemeClr>
                </a:solidFill>
              </a:rPr>
            </a:br>
            <a:r>
              <a:rPr lang="de-CH" sz="2400" dirty="0" smtClean="0">
                <a:solidFill>
                  <a:schemeClr val="bg2">
                    <a:lumMod val="25000"/>
                  </a:schemeClr>
                </a:solidFill>
              </a:rPr>
              <a:t>bei deren Auswahl und </a:t>
            </a:r>
            <a:r>
              <a:rPr lang="de-CH" sz="2400" dirty="0" err="1" smtClean="0">
                <a:solidFill>
                  <a:schemeClr val="bg2">
                    <a:lumMod val="25000"/>
                  </a:schemeClr>
                </a:solidFill>
              </a:rPr>
              <a:t>wechsel</a:t>
            </a:r>
            <a:r>
              <a:rPr lang="de-CH" sz="2400" dirty="0" smtClean="0">
                <a:solidFill>
                  <a:schemeClr val="bg2">
                    <a:lumMod val="25000"/>
                  </a:schemeClr>
                </a:solidFill>
              </a:rPr>
              <a:t> der zweck </a:t>
            </a:r>
            <a:r>
              <a:rPr lang="de-CH" sz="2400" b="1" dirty="0" smtClean="0">
                <a:solidFill>
                  <a:srgbClr val="FF0000"/>
                </a:solidFill>
              </a:rPr>
              <a:t>der harmonischen </a:t>
            </a:r>
            <a:r>
              <a:rPr lang="de-CH" sz="2400" b="1" dirty="0" err="1" smtClean="0">
                <a:solidFill>
                  <a:srgbClr val="FF0000"/>
                </a:solidFill>
              </a:rPr>
              <a:t>ausbildung</a:t>
            </a:r>
            <a:r>
              <a:rPr lang="de-CH" sz="2400" b="1" dirty="0" smtClean="0">
                <a:solidFill>
                  <a:srgbClr val="FF0000"/>
                </a:solidFill>
              </a:rPr>
              <a:t> des </a:t>
            </a:r>
            <a:r>
              <a:rPr lang="de-CH" sz="2400" b="1" dirty="0" err="1" smtClean="0">
                <a:solidFill>
                  <a:srgbClr val="FF0000"/>
                </a:solidFill>
              </a:rPr>
              <a:t>körpers</a:t>
            </a:r>
            <a:r>
              <a:rPr lang="de-CH" sz="2400" b="1" dirty="0" smtClean="0">
                <a:solidFill>
                  <a:srgbClr val="FF0000"/>
                </a:solidFill>
              </a:rPr>
              <a:t> und </a:t>
            </a:r>
            <a:r>
              <a:rPr lang="de-CH" sz="2400" b="1" dirty="0" err="1" smtClean="0">
                <a:solidFill>
                  <a:srgbClr val="FF0000"/>
                </a:solidFill>
              </a:rPr>
              <a:t>geistes</a:t>
            </a:r>
            <a:r>
              <a:rPr lang="de-CH" sz="2400" b="1" dirty="0" smtClean="0">
                <a:solidFill>
                  <a:schemeClr val="accent3">
                    <a:lumMod val="75000"/>
                  </a:schemeClr>
                </a:solidFill>
              </a:rPr>
              <a:t> </a:t>
            </a:r>
            <a:r>
              <a:rPr lang="de-CH" sz="2400" dirty="0" smtClean="0">
                <a:solidFill>
                  <a:schemeClr val="bg2">
                    <a:lumMod val="25000"/>
                  </a:schemeClr>
                </a:solidFill>
              </a:rPr>
              <a:t>im </a:t>
            </a:r>
            <a:r>
              <a:rPr lang="de-CH" sz="2400" dirty="0" err="1" smtClean="0">
                <a:solidFill>
                  <a:schemeClr val="bg2">
                    <a:lumMod val="25000"/>
                  </a:schemeClr>
                </a:solidFill>
              </a:rPr>
              <a:t>vordergrund</a:t>
            </a:r>
            <a:r>
              <a:rPr lang="de-CH" sz="2400" dirty="0" smtClean="0">
                <a:solidFill>
                  <a:schemeClr val="bg2">
                    <a:lumMod val="25000"/>
                  </a:schemeClr>
                </a:solidFill>
              </a:rPr>
              <a:t> stehen sollte. </a:t>
            </a:r>
            <a:r>
              <a:rPr lang="de-CH" sz="2400" dirty="0" smtClean="0">
                <a:solidFill>
                  <a:schemeClr val="accent3">
                    <a:lumMod val="75000"/>
                  </a:schemeClr>
                </a:solidFill>
              </a:rPr>
              <a:t/>
            </a:r>
            <a:br>
              <a:rPr lang="de-CH" sz="2400" dirty="0" smtClean="0">
                <a:solidFill>
                  <a:schemeClr val="accent3">
                    <a:lumMod val="75000"/>
                  </a:schemeClr>
                </a:solidFill>
              </a:rPr>
            </a:br>
            <a:r>
              <a:rPr lang="de-CH" sz="2400" dirty="0" smtClean="0">
                <a:solidFill>
                  <a:schemeClr val="accent3">
                    <a:lumMod val="75000"/>
                  </a:schemeClr>
                </a:solidFill>
              </a:rPr>
              <a:t/>
            </a:r>
            <a:br>
              <a:rPr lang="de-CH" sz="2400" dirty="0" smtClean="0">
                <a:solidFill>
                  <a:schemeClr val="accent3">
                    <a:lumMod val="75000"/>
                  </a:schemeClr>
                </a:solidFill>
              </a:rPr>
            </a:br>
            <a:r>
              <a:rPr lang="de-CH" sz="1050" i="1" dirty="0" smtClean="0">
                <a:solidFill>
                  <a:schemeClr val="bg2">
                    <a:lumMod val="25000"/>
                  </a:schemeClr>
                </a:solidFill>
              </a:rPr>
              <a:t>(M. Wundt, 1832 – 1920)</a:t>
            </a:r>
            <a:endParaRPr lang="en-US" sz="1050" i="1" dirty="0">
              <a:solidFill>
                <a:schemeClr val="bg2">
                  <a:lumMod val="25000"/>
                </a:schemeClr>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872224" y="1184560"/>
            <a:ext cx="4881954" cy="2746100"/>
          </a:xfrm>
        </p:spPr>
      </p:pic>
    </p:spTree>
    <p:extLst>
      <p:ext uri="{BB962C8B-B14F-4D97-AF65-F5344CB8AC3E}">
        <p14:creationId xmlns:p14="http://schemas.microsoft.com/office/powerpoint/2010/main" val="1091806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318968">
            <a:off x="3829074" y="3475737"/>
            <a:ext cx="4992598" cy="3171952"/>
          </a:xfrm>
        </p:spPr>
      </p:pic>
      <p:sp>
        <p:nvSpPr>
          <p:cNvPr id="4" name="Textplatzhalter 3"/>
          <p:cNvSpPr>
            <a:spLocks noGrp="1"/>
          </p:cNvSpPr>
          <p:nvPr>
            <p:ph type="body" sz="half" idx="2"/>
          </p:nvPr>
        </p:nvSpPr>
        <p:spPr/>
        <p:txBody>
          <a:bodyPr>
            <a:normAutofit/>
          </a:bodyPr>
          <a:lstStyle/>
          <a:p>
            <a:r>
              <a:rPr lang="de-CH" sz="2000" dirty="0" smtClean="0">
                <a:solidFill>
                  <a:schemeClr val="accent2">
                    <a:lumMod val="75000"/>
                  </a:schemeClr>
                </a:solidFill>
              </a:rPr>
              <a:t>Nicht jeder Schritt lässt sich planen</a:t>
            </a:r>
            <a:endParaRPr lang="en-US" sz="2000" dirty="0">
              <a:solidFill>
                <a:schemeClr val="accent2">
                  <a:lumMod val="75000"/>
                </a:schemeClr>
              </a:solidFill>
            </a:endParaRPr>
          </a:p>
        </p:txBody>
      </p:sp>
    </p:spTree>
    <p:extLst>
      <p:ext uri="{BB962C8B-B14F-4D97-AF65-F5344CB8AC3E}">
        <p14:creationId xmlns:p14="http://schemas.microsoft.com/office/powerpoint/2010/main" val="27293901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432047">
            <a:off x="4499992" y="3212976"/>
            <a:ext cx="4319158" cy="3239368"/>
          </a:xfrm>
        </p:spPr>
      </p:pic>
      <p:sp>
        <p:nvSpPr>
          <p:cNvPr id="6" name="Textplatzhalter 5"/>
          <p:cNvSpPr>
            <a:spLocks noGrp="1"/>
          </p:cNvSpPr>
          <p:nvPr>
            <p:ph type="body" sz="half" idx="2"/>
          </p:nvPr>
        </p:nvSpPr>
        <p:spPr/>
        <p:txBody>
          <a:bodyPr>
            <a:normAutofit/>
          </a:bodyPr>
          <a:lstStyle/>
          <a:p>
            <a:r>
              <a:rPr lang="de-CH" sz="2000" dirty="0" smtClean="0">
                <a:solidFill>
                  <a:srgbClr val="FF0000"/>
                </a:solidFill>
              </a:rPr>
              <a:t>Oft brauchen Kinder unsere Pflege</a:t>
            </a:r>
            <a:endParaRPr lang="en-US" sz="2000" dirty="0">
              <a:solidFill>
                <a:srgbClr val="FF0000"/>
              </a:solidFill>
            </a:endParaRPr>
          </a:p>
        </p:txBody>
      </p:sp>
    </p:spTree>
    <p:extLst>
      <p:ext uri="{BB962C8B-B14F-4D97-AF65-F5344CB8AC3E}">
        <p14:creationId xmlns:p14="http://schemas.microsoft.com/office/powerpoint/2010/main" val="16087782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solidFill>
                <a:srgbClr val="C00000"/>
              </a:solidFill>
            </a:endParaRPr>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6030014">
            <a:off x="4627030" y="2896975"/>
            <a:ext cx="4008763" cy="3006571"/>
          </a:xfrm>
        </p:spPr>
      </p:pic>
      <p:sp>
        <p:nvSpPr>
          <p:cNvPr id="4" name="Textplatzhalter 3"/>
          <p:cNvSpPr>
            <a:spLocks noGrp="1"/>
          </p:cNvSpPr>
          <p:nvPr>
            <p:ph type="body" sz="half" idx="2"/>
          </p:nvPr>
        </p:nvSpPr>
        <p:spPr/>
        <p:txBody>
          <a:bodyPr>
            <a:normAutofit/>
          </a:bodyPr>
          <a:lstStyle/>
          <a:p>
            <a:r>
              <a:rPr lang="de-CH" sz="2000" dirty="0" smtClean="0">
                <a:solidFill>
                  <a:srgbClr val="FF0000"/>
                </a:solidFill>
              </a:rPr>
              <a:t>Manchmal haben sie ihre Launen</a:t>
            </a:r>
            <a:endParaRPr lang="en-US" sz="2000" dirty="0">
              <a:solidFill>
                <a:srgbClr val="FF0000"/>
              </a:solidFill>
            </a:endParaRPr>
          </a:p>
        </p:txBody>
      </p:sp>
    </p:spTree>
    <p:extLst>
      <p:ext uri="{BB962C8B-B14F-4D97-AF65-F5344CB8AC3E}">
        <p14:creationId xmlns:p14="http://schemas.microsoft.com/office/powerpoint/2010/main" val="24710950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solidFill>
                <a:schemeClr val="accent2">
                  <a:lumMod val="50000"/>
                </a:schemeClr>
              </a:solidFill>
            </a:endParaRPr>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388073">
            <a:off x="5016052" y="2602412"/>
            <a:ext cx="3333999" cy="3842511"/>
          </a:xfrm>
        </p:spPr>
      </p:pic>
      <p:sp>
        <p:nvSpPr>
          <p:cNvPr id="4" name="Textplatzhalter 3"/>
          <p:cNvSpPr>
            <a:spLocks noGrp="1"/>
          </p:cNvSpPr>
          <p:nvPr>
            <p:ph type="body" sz="half" idx="2"/>
          </p:nvPr>
        </p:nvSpPr>
        <p:spPr/>
        <p:txBody>
          <a:bodyPr>
            <a:normAutofit/>
          </a:bodyPr>
          <a:lstStyle/>
          <a:p>
            <a:r>
              <a:rPr lang="de-CH" sz="2000" dirty="0" smtClean="0">
                <a:solidFill>
                  <a:srgbClr val="FF0000"/>
                </a:solidFill>
              </a:rPr>
              <a:t>Sie streiten</a:t>
            </a:r>
            <a:endParaRPr lang="en-US" sz="2000" dirty="0">
              <a:solidFill>
                <a:srgbClr val="FF0000"/>
              </a:solidFill>
            </a:endParaRPr>
          </a:p>
        </p:txBody>
      </p:sp>
    </p:spTree>
    <p:extLst>
      <p:ext uri="{BB962C8B-B14F-4D97-AF65-F5344CB8AC3E}">
        <p14:creationId xmlns:p14="http://schemas.microsoft.com/office/powerpoint/2010/main" val="31169257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solidFill>
                <a:srgbClr val="FF0000"/>
              </a:solidFill>
            </a:endParaRPr>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011446">
            <a:off x="4810989" y="2619375"/>
            <a:ext cx="3684447" cy="3324225"/>
          </a:xfrm>
        </p:spPr>
      </p:pic>
      <p:sp>
        <p:nvSpPr>
          <p:cNvPr id="4" name="Textplatzhalter 3"/>
          <p:cNvSpPr>
            <a:spLocks noGrp="1"/>
          </p:cNvSpPr>
          <p:nvPr>
            <p:ph type="body" sz="half" idx="2"/>
          </p:nvPr>
        </p:nvSpPr>
        <p:spPr/>
        <p:txBody>
          <a:bodyPr>
            <a:normAutofit/>
          </a:bodyPr>
          <a:lstStyle/>
          <a:p>
            <a:r>
              <a:rPr lang="de-CH" sz="2000" dirty="0">
                <a:solidFill>
                  <a:srgbClr val="FF0000"/>
                </a:solidFill>
              </a:rPr>
              <a:t>s</a:t>
            </a:r>
            <a:r>
              <a:rPr lang="de-CH" sz="2000" dirty="0" smtClean="0">
                <a:solidFill>
                  <a:srgbClr val="FF0000"/>
                </a:solidFill>
              </a:rPr>
              <a:t>ind müde</a:t>
            </a:r>
            <a:endParaRPr lang="en-US" sz="2000" dirty="0">
              <a:solidFill>
                <a:srgbClr val="FF0000"/>
              </a:solidFill>
            </a:endParaRPr>
          </a:p>
        </p:txBody>
      </p:sp>
    </p:spTree>
    <p:extLst>
      <p:ext uri="{BB962C8B-B14F-4D97-AF65-F5344CB8AC3E}">
        <p14:creationId xmlns:p14="http://schemas.microsoft.com/office/powerpoint/2010/main" val="297884599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solidFill>
                <a:srgbClr val="7030A0"/>
              </a:solidFill>
            </a:endParaRPr>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83968" y="3068960"/>
            <a:ext cx="4562304" cy="3421727"/>
          </a:xfrm>
        </p:spPr>
      </p:pic>
      <p:sp>
        <p:nvSpPr>
          <p:cNvPr id="4" name="Textplatzhalter 3"/>
          <p:cNvSpPr>
            <a:spLocks noGrp="1"/>
          </p:cNvSpPr>
          <p:nvPr>
            <p:ph type="body" sz="half" idx="2"/>
          </p:nvPr>
        </p:nvSpPr>
        <p:spPr/>
        <p:txBody>
          <a:bodyPr>
            <a:normAutofit/>
          </a:bodyPr>
          <a:lstStyle/>
          <a:p>
            <a:r>
              <a:rPr lang="de-CH" sz="2000" dirty="0">
                <a:solidFill>
                  <a:srgbClr val="FF0000"/>
                </a:solidFill>
              </a:rPr>
              <a:t>o</a:t>
            </a:r>
            <a:r>
              <a:rPr lang="de-CH" sz="2000" dirty="0" smtClean="0">
                <a:solidFill>
                  <a:srgbClr val="FF0000"/>
                </a:solidFill>
              </a:rPr>
              <a:t>der streiken</a:t>
            </a:r>
            <a:endParaRPr lang="en-US" sz="2000" dirty="0">
              <a:solidFill>
                <a:srgbClr val="FF0000"/>
              </a:solidFill>
            </a:endParaRPr>
          </a:p>
        </p:txBody>
      </p:sp>
    </p:spTree>
    <p:extLst>
      <p:ext uri="{BB962C8B-B14F-4D97-AF65-F5344CB8AC3E}">
        <p14:creationId xmlns:p14="http://schemas.microsoft.com/office/powerpoint/2010/main" val="66737171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9140000">
            <a:off x="748743" y="1123144"/>
            <a:ext cx="5650992" cy="2568080"/>
          </a:xfrm>
        </p:spPr>
        <p:txBody>
          <a:bodyPr/>
          <a:lstStyle/>
          <a:p>
            <a:r>
              <a:rPr lang="de-CH" dirty="0" smtClean="0">
                <a:solidFill>
                  <a:schemeClr val="accent2">
                    <a:lumMod val="75000"/>
                  </a:schemeClr>
                </a:solidFill>
              </a:rPr>
              <a:t/>
            </a:r>
            <a:br>
              <a:rPr lang="de-CH" dirty="0" smtClean="0">
                <a:solidFill>
                  <a:schemeClr val="accent2">
                    <a:lumMod val="75000"/>
                  </a:schemeClr>
                </a:solidFill>
              </a:rPr>
            </a:br>
            <a:r>
              <a:rPr lang="de-CH" dirty="0">
                <a:solidFill>
                  <a:schemeClr val="accent2">
                    <a:lumMod val="75000"/>
                  </a:schemeClr>
                </a:solidFill>
              </a:rPr>
              <a:t/>
            </a:r>
            <a:br>
              <a:rPr lang="de-CH" dirty="0">
                <a:solidFill>
                  <a:schemeClr val="accent2">
                    <a:lumMod val="75000"/>
                  </a:schemeClr>
                </a:solidFill>
              </a:rPr>
            </a:br>
            <a:r>
              <a:rPr lang="de-CH" dirty="0" smtClean="0">
                <a:solidFill>
                  <a:schemeClr val="accent2">
                    <a:lumMod val="75000"/>
                  </a:schemeClr>
                </a:solidFill>
              </a:rPr>
              <a:t/>
            </a:r>
            <a:br>
              <a:rPr lang="de-CH" dirty="0" smtClean="0">
                <a:solidFill>
                  <a:schemeClr val="accent2">
                    <a:lumMod val="75000"/>
                  </a:schemeClr>
                </a:solidFill>
              </a:rPr>
            </a:br>
            <a:r>
              <a:rPr lang="de-CH" dirty="0" smtClean="0">
                <a:solidFill>
                  <a:schemeClr val="accent2">
                    <a:lumMod val="75000"/>
                  </a:schemeClr>
                </a:solidFill>
              </a:rPr>
              <a:t/>
            </a:r>
            <a:br>
              <a:rPr lang="de-CH" dirty="0" smtClean="0">
                <a:solidFill>
                  <a:schemeClr val="accent2">
                    <a:lumMod val="75000"/>
                  </a:schemeClr>
                </a:solidFill>
              </a:rPr>
            </a:br>
            <a:r>
              <a:rPr lang="de-CH" dirty="0" smtClean="0">
                <a:solidFill>
                  <a:schemeClr val="accent2">
                    <a:lumMod val="75000"/>
                  </a:schemeClr>
                </a:solidFill>
              </a:rPr>
              <a:t/>
            </a:r>
            <a:br>
              <a:rPr lang="de-CH" dirty="0" smtClean="0">
                <a:solidFill>
                  <a:schemeClr val="accent2">
                    <a:lumMod val="75000"/>
                  </a:schemeClr>
                </a:solidFill>
              </a:rPr>
            </a:br>
            <a:r>
              <a:rPr lang="de-CH" dirty="0" smtClean="0">
                <a:solidFill>
                  <a:schemeClr val="accent2">
                    <a:lumMod val="75000"/>
                  </a:schemeClr>
                </a:solidFill>
              </a:rPr>
              <a:t/>
            </a:r>
            <a:br>
              <a:rPr lang="de-CH" dirty="0" smtClean="0">
                <a:solidFill>
                  <a:schemeClr val="accent2">
                    <a:lumMod val="75000"/>
                  </a:schemeClr>
                </a:solidFill>
              </a:rPr>
            </a:br>
            <a:r>
              <a:rPr lang="de-CH" dirty="0">
                <a:solidFill>
                  <a:schemeClr val="accent2">
                    <a:lumMod val="75000"/>
                  </a:schemeClr>
                </a:solidFill>
              </a:rPr>
              <a:t/>
            </a:r>
            <a:br>
              <a:rPr lang="de-CH" dirty="0">
                <a:solidFill>
                  <a:schemeClr val="accent2">
                    <a:lumMod val="75000"/>
                  </a:schemeClr>
                </a:solidFill>
              </a:rPr>
            </a:br>
            <a:r>
              <a:rPr lang="de-CH" dirty="0" smtClean="0">
                <a:solidFill>
                  <a:schemeClr val="accent2">
                    <a:lumMod val="75000"/>
                  </a:schemeClr>
                </a:solidFill>
              </a:rPr>
              <a:t>Vieles machen unsere Kinder im Kindergarten zum ersten mal</a:t>
            </a:r>
            <a:br>
              <a:rPr lang="de-CH" dirty="0" smtClean="0">
                <a:solidFill>
                  <a:schemeClr val="accent2">
                    <a:lumMod val="75000"/>
                  </a:schemeClr>
                </a:solidFill>
              </a:rPr>
            </a:br>
            <a:endParaRPr lang="en-US" dirty="0">
              <a:solidFill>
                <a:schemeClr val="accent2">
                  <a:lumMod val="75000"/>
                </a:schemeClr>
              </a:solidFill>
            </a:endParaRPr>
          </a:p>
        </p:txBody>
      </p:sp>
      <p:sp>
        <p:nvSpPr>
          <p:cNvPr id="3" name="Text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25822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Winkel">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Winkel">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nk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0</TotalTime>
  <Words>127</Words>
  <Application>Microsoft Macintosh PowerPoint</Application>
  <PresentationFormat>Bildschirmpräsentation (4:3)</PresentationFormat>
  <Paragraphs>22</Paragraphs>
  <Slides>22</Slides>
  <Notes>1</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Winkel</vt:lpstr>
      <vt:lpstr>(Auch) das ist Kindergarten</vt:lpstr>
      <vt:lpstr>Manche tage sind ganz schön anstrengend, denn</vt:lpstr>
      <vt:lpstr>PowerPoint-Präsentation</vt:lpstr>
      <vt:lpstr>PowerPoint-Präsentation</vt:lpstr>
      <vt:lpstr>PowerPoint-Präsentation</vt:lpstr>
      <vt:lpstr>PowerPoint-Präsentation</vt:lpstr>
      <vt:lpstr>PowerPoint-Präsentation</vt:lpstr>
      <vt:lpstr>PowerPoint-Präsentation</vt:lpstr>
      <vt:lpstr>       Vieles machen unsere Kinder im Kindergarten zum ersten mal </vt:lpstr>
      <vt:lpstr>PowerPoint-Präsentation</vt:lpstr>
      <vt:lpstr>PowerPoint-Präsentation</vt:lpstr>
      <vt:lpstr>PowerPoint-Präsentation</vt:lpstr>
      <vt:lpstr>Wir erziehen </vt:lpstr>
      <vt:lpstr>          Von a WIE Abfall                bis         z WIE ZnÜÜNI</vt:lpstr>
      <vt:lpstr>Doch manchmal arbeiten wir auch.  Wenn wir richtig arbeiten,  dann spielen unsere kinder.  Nachfolgend ein paar beispiele mit zitaten von gelehrten unterlegt</vt:lpstr>
      <vt:lpstr> Spielen ist Experimentieren mit dem Zufall. </vt:lpstr>
      <vt:lpstr>Beim Spiel kann man einen Menschen in einer Stunde besser kennenlernen, als im Gespräch in einem Jahr.</vt:lpstr>
      <vt:lpstr>Aus der art, wie ein kind spielt, kann man erahnen, wie es als erwachsener seine lebensaufgabe ergreifen wird. (R. Steiner)</vt:lpstr>
      <vt:lpstr>Die Quelle alles Guten liegt im Spiel</vt:lpstr>
      <vt:lpstr> Kunst gibt es nur  für und durch den anderen</vt:lpstr>
      <vt:lpstr>Musik ist die gemeinsame sprache der menschheit</vt:lpstr>
      <vt:lpstr>Die spiele der jugend sind kein müssiger zeitvertreib,  sondern sie gehören zu den wichtigsten erziehungsmitteln,  bei deren Auswahl und wechsel der zweck der harmonischen ausbildung des körpers und geistes im vordergrund stehen sollte.   (M. Wundt, 1832 – 1920)</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Auch das ist Kindergarten</dc:title>
  <dc:creator>Glatt Glatt</dc:creator>
  <cp:lastModifiedBy>Primarschulen Opfion-Glattbrugg</cp:lastModifiedBy>
  <cp:revision>42</cp:revision>
  <cp:lastPrinted>2015-04-30T09:40:23Z</cp:lastPrinted>
  <dcterms:created xsi:type="dcterms:W3CDTF">2015-03-09T19:13:27Z</dcterms:created>
  <dcterms:modified xsi:type="dcterms:W3CDTF">2015-04-30T09:40:26Z</dcterms:modified>
</cp:coreProperties>
</file>